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71" r:id="rId4"/>
    <p:sldId id="283" r:id="rId5"/>
    <p:sldId id="272" r:id="rId6"/>
    <p:sldId id="270" r:id="rId7"/>
    <p:sldId id="281" r:id="rId8"/>
    <p:sldId id="284" r:id="rId9"/>
    <p:sldId id="276" r:id="rId10"/>
    <p:sldId id="275" r:id="rId11"/>
    <p:sldId id="277" r:id="rId12"/>
    <p:sldId id="285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9ABE-B9E8-4849-99BC-C1BC11646CDF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807A2-3906-461D-810B-9218C893E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54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9ABE-B9E8-4849-99BC-C1BC11646CDF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807A2-3906-461D-810B-9218C893E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504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9ABE-B9E8-4849-99BC-C1BC11646CDF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807A2-3906-461D-810B-9218C893E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606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0F80F-9215-48D3-9E81-B5C99F0CEE0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2381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9ABE-B9E8-4849-99BC-C1BC11646CDF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807A2-3906-461D-810B-9218C893E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353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9ABE-B9E8-4849-99BC-C1BC11646CDF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807A2-3906-461D-810B-9218C893E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082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9ABE-B9E8-4849-99BC-C1BC11646CDF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807A2-3906-461D-810B-9218C893E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710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9ABE-B9E8-4849-99BC-C1BC11646CDF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807A2-3906-461D-810B-9218C893E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01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9ABE-B9E8-4849-99BC-C1BC11646CDF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807A2-3906-461D-810B-9218C893E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416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9ABE-B9E8-4849-99BC-C1BC11646CDF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807A2-3906-461D-810B-9218C893E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066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9ABE-B9E8-4849-99BC-C1BC11646CDF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807A2-3906-461D-810B-9218C893E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059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9ABE-B9E8-4849-99BC-C1BC11646CDF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807A2-3906-461D-810B-9218C893E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280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39ABE-B9E8-4849-99BC-C1BC11646CDF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807A2-3906-461D-810B-9218C893E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565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62828" y="1785110"/>
            <a:ext cx="9144000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 smtClean="0"/>
              <a:t>Democracy</a:t>
            </a:r>
            <a:endParaRPr lang="en-GB" sz="6000" dirty="0"/>
          </a:p>
        </p:txBody>
      </p:sp>
      <p:pic>
        <p:nvPicPr>
          <p:cNvPr id="5" name="Picture 2" descr="J:\Logos\NcleUni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771" y="4779558"/>
            <a:ext cx="3030012" cy="99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J:\Logos\HANCOCK_cmyk_col_pos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807" y="4344556"/>
            <a:ext cx="1510349" cy="168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06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jurors ticket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4825" y="2142836"/>
            <a:ext cx="7777162" cy="2370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7" name="TextBox 1"/>
          <p:cNvSpPr txBox="1">
            <a:spLocks noChangeArrowheads="1"/>
          </p:cNvSpPr>
          <p:nvPr/>
        </p:nvSpPr>
        <p:spPr bwMode="auto">
          <a:xfrm>
            <a:off x="2249419" y="4723643"/>
            <a:ext cx="48244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400" smtClean="0">
                <a:latin typeface="+mn-lt"/>
              </a:rPr>
              <a:t>Pinakion</a:t>
            </a:r>
            <a:endParaRPr lang="en-GB" alt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5693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681" y="1866538"/>
            <a:ext cx="10094226" cy="355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05977" y="658152"/>
            <a:ext cx="10246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/>
              <a:t>Ballots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2227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1682" y="5676175"/>
            <a:ext cx="3842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Ballot Box</a:t>
            </a:r>
            <a:endParaRPr lang="en-GB" sz="2400" dirty="0"/>
          </a:p>
        </p:txBody>
      </p:sp>
      <p:pic>
        <p:nvPicPr>
          <p:cNvPr id="3076" name="Picture 4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683" y="193963"/>
            <a:ext cx="5149210" cy="659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570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427" y="443344"/>
            <a:ext cx="4731101" cy="307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16" y="825502"/>
            <a:ext cx="2919766" cy="592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060" y="3759129"/>
            <a:ext cx="4801468" cy="298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4916" y="110836"/>
            <a:ext cx="2756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+mj-lt"/>
              </a:rPr>
              <a:t>Socrates</a:t>
            </a:r>
            <a:endParaRPr lang="en-GB" sz="44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77825" y="715818"/>
            <a:ext cx="2756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</a:t>
            </a:r>
            <a:r>
              <a:rPr lang="en-GB" sz="2400" dirty="0" smtClean="0"/>
              <a:t>he State Prison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9017119" y="4036291"/>
            <a:ext cx="2756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Medicine Bottles from the State Prison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3822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C80C065-6568-4DCD-A084-96DECE1CD062}"/>
              </a:ext>
            </a:extLst>
          </p:cNvPr>
          <p:cNvSpPr/>
          <p:nvPr/>
        </p:nvSpPr>
        <p:spPr>
          <a:xfrm>
            <a:off x="586112" y="5514063"/>
            <a:ext cx="2205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/>
              <a:t>Thucydides 2.37</a:t>
            </a:r>
            <a:endParaRPr lang="en-GB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6897B0-35E8-490B-9861-147CBB73328A}"/>
              </a:ext>
            </a:extLst>
          </p:cNvPr>
          <p:cNvSpPr/>
          <p:nvPr/>
        </p:nvSpPr>
        <p:spPr>
          <a:xfrm>
            <a:off x="517237" y="4390678"/>
            <a:ext cx="1095432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 smtClean="0"/>
              <a:t>“Our </a:t>
            </a:r>
            <a:r>
              <a:rPr lang="en-US" altLang="en-US" sz="2400" dirty="0"/>
              <a:t>constitution is called a democracy because power is in the hands not of a minority but of the whole </a:t>
            </a:r>
            <a:r>
              <a:rPr lang="en-US" altLang="en-US" sz="2400" dirty="0" smtClean="0"/>
              <a:t>people.” </a:t>
            </a:r>
          </a:p>
          <a:p>
            <a:r>
              <a:rPr lang="en-US" altLang="en-US" sz="2800" dirty="0" smtClean="0"/>
              <a:t>			</a:t>
            </a:r>
            <a:endParaRPr lang="en-US" alt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1389092" y="997985"/>
            <a:ext cx="3870036" cy="11822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dirty="0" smtClean="0">
                <a:solidFill>
                  <a:schemeClr val="tx1"/>
                </a:solidFill>
              </a:rPr>
              <a:t>demos </a:t>
            </a:r>
            <a:r>
              <a:rPr lang="en-US" altLang="en-US" sz="2800" dirty="0">
                <a:solidFill>
                  <a:schemeClr val="tx1"/>
                </a:solidFill>
              </a:rPr>
              <a:t>= </a:t>
            </a:r>
            <a:r>
              <a:rPr lang="en-US" altLang="en-US" sz="2800" dirty="0" smtClean="0">
                <a:solidFill>
                  <a:schemeClr val="tx1"/>
                </a:solidFill>
              </a:rPr>
              <a:t>people 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99382" y="997984"/>
            <a:ext cx="3870036" cy="11822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dirty="0" err="1" smtClean="0">
                <a:solidFill>
                  <a:schemeClr val="tx1"/>
                </a:solidFill>
              </a:rPr>
              <a:t>kratia</a:t>
            </a:r>
            <a:r>
              <a:rPr lang="en-US" altLang="en-US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>
                <a:solidFill>
                  <a:schemeClr val="tx1"/>
                </a:solidFill>
              </a:rPr>
              <a:t>= rule</a:t>
            </a:r>
          </a:p>
        </p:txBody>
      </p:sp>
      <p:sp>
        <p:nvSpPr>
          <p:cNvPr id="11" name="Cross 10"/>
          <p:cNvSpPr/>
          <p:nvPr/>
        </p:nvSpPr>
        <p:spPr>
          <a:xfrm>
            <a:off x="5634183" y="1330265"/>
            <a:ext cx="517236" cy="517694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2606474" y="2532808"/>
            <a:ext cx="6572653" cy="1173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dirty="0" smtClean="0">
                <a:solidFill>
                  <a:schemeClr val="tx1"/>
                </a:solidFill>
              </a:rPr>
              <a:t>democracy </a:t>
            </a:r>
            <a:r>
              <a:rPr lang="en-US" altLang="en-US" sz="2800" dirty="0">
                <a:solidFill>
                  <a:schemeClr val="tx1"/>
                </a:solidFill>
              </a:rPr>
              <a:t>= </a:t>
            </a:r>
            <a:r>
              <a:rPr lang="en-US" altLang="en-US" sz="2800" dirty="0" smtClean="0">
                <a:solidFill>
                  <a:schemeClr val="tx1"/>
                </a:solidFill>
              </a:rPr>
              <a:t>people’s rule 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93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8387" y="2203436"/>
            <a:ext cx="5101699" cy="3566058"/>
          </a:xfrm>
        </p:spPr>
      </p:pic>
      <p:pic>
        <p:nvPicPr>
          <p:cNvPr id="7" name="Content Placeholder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20508" y="2203436"/>
            <a:ext cx="5456906" cy="35660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8386" y="1422400"/>
            <a:ext cx="5101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Houses of Parliament – representative democracy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098111" y="1422400"/>
            <a:ext cx="5101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Citizen Assembly – direct democracy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6036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2800" y="443345"/>
            <a:ext cx="8312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+mj-lt"/>
              </a:rPr>
              <a:t>Who could vote in ancient Athens?</a:t>
            </a:r>
            <a:endParaRPr lang="en-GB" sz="4400" dirty="0">
              <a:latin typeface="+mj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535709" y="2244434"/>
            <a:ext cx="2207491" cy="12930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Men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565236" y="2244434"/>
            <a:ext cx="2207491" cy="12930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Women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511636" y="2244433"/>
            <a:ext cx="2207491" cy="12930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Slaves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9541163" y="2244432"/>
            <a:ext cx="2207491" cy="12930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Foreigners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87055" y="4045953"/>
            <a:ext cx="6003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39673" y="3967444"/>
            <a:ext cx="6003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89091" y="3967443"/>
            <a:ext cx="6003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10982" y="3967442"/>
            <a:ext cx="6003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43943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1"/>
          <p:cNvSpPr txBox="1">
            <a:spLocks noChangeArrowheads="1"/>
          </p:cNvSpPr>
          <p:nvPr/>
        </p:nvSpPr>
        <p:spPr bwMode="auto">
          <a:xfrm>
            <a:off x="743095" y="5755698"/>
            <a:ext cx="5759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400" dirty="0" smtClean="0">
                <a:latin typeface="+mn-lt"/>
              </a:rPr>
              <a:t>Lots of </a:t>
            </a:r>
            <a:r>
              <a:rPr lang="en-GB" altLang="en-US" sz="2400" dirty="0" err="1" smtClean="0">
                <a:latin typeface="+mn-lt"/>
              </a:rPr>
              <a:t>ostraka</a:t>
            </a:r>
            <a:r>
              <a:rPr lang="en-GB" altLang="en-US" sz="2400" dirty="0" smtClean="0">
                <a:latin typeface="+mn-lt"/>
              </a:rPr>
              <a:t> (or a single ‘</a:t>
            </a:r>
            <a:r>
              <a:rPr lang="en-GB" altLang="en-US" sz="2400" dirty="0" err="1" smtClean="0">
                <a:latin typeface="+mn-lt"/>
              </a:rPr>
              <a:t>ostrakon</a:t>
            </a:r>
            <a:r>
              <a:rPr lang="en-GB" altLang="en-US" sz="2400" dirty="0" smtClean="0">
                <a:latin typeface="+mn-lt"/>
              </a:rPr>
              <a:t>’)</a:t>
            </a:r>
            <a:endParaRPr lang="en-GB" altLang="en-US" sz="2400" dirty="0">
              <a:latin typeface="+mn-lt"/>
            </a:endParaRPr>
          </a:p>
        </p:txBody>
      </p:sp>
      <p:pic>
        <p:nvPicPr>
          <p:cNvPr id="1026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40" y="132340"/>
            <a:ext cx="9753600" cy="546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224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upload.wikimedia.org/wikipedia/commons/c/cc/Map_ancient_athens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66" y="1647969"/>
            <a:ext cx="5067864" cy="37975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Oval 2"/>
          <p:cNvSpPr/>
          <p:nvPr/>
        </p:nvSpPr>
        <p:spPr>
          <a:xfrm>
            <a:off x="1099128" y="3546764"/>
            <a:ext cx="1228436" cy="9975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FF0000"/>
                </a:solidFill>
              </a:ln>
              <a:noFill/>
            </a:endParaRPr>
          </a:p>
        </p:txBody>
      </p:sp>
      <p:pic>
        <p:nvPicPr>
          <p:cNvPr id="6" name="Content Placeholder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7453" y="1647969"/>
            <a:ext cx="5811204" cy="37975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091" y="341745"/>
            <a:ext cx="3870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+mj-lt"/>
              </a:rPr>
              <a:t>The </a:t>
            </a:r>
            <a:r>
              <a:rPr lang="en-GB" sz="4400" dirty="0" err="1" smtClean="0">
                <a:latin typeface="+mj-lt"/>
              </a:rPr>
              <a:t>Pnyx</a:t>
            </a:r>
            <a:endParaRPr lang="en-GB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2095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0433" y="348158"/>
            <a:ext cx="3870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+mj-lt"/>
              </a:rPr>
              <a:t>The Bema</a:t>
            </a:r>
            <a:endParaRPr lang="en-GB" sz="4400" dirty="0">
              <a:latin typeface="+mj-lt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417" y="1117599"/>
            <a:ext cx="8084885" cy="538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80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image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067" y="1752238"/>
            <a:ext cx="6741589" cy="358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5520" y="5779370"/>
            <a:ext cx="9017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Reconstruction of a Law Court in the Agora (Market-Place)</a:t>
            </a:r>
            <a:endParaRPr lang="en-GB" sz="2400" dirty="0"/>
          </a:p>
        </p:txBody>
      </p:sp>
      <p:pic>
        <p:nvPicPr>
          <p:cNvPr id="5" name="Picture 4" descr="https://upload.wikimedia.org/wikipedia/commons/c/cc/Map_ancient_athens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20" y="1647967"/>
            <a:ext cx="5067864" cy="37975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Oval 5"/>
          <p:cNvSpPr/>
          <p:nvPr/>
        </p:nvSpPr>
        <p:spPr>
          <a:xfrm>
            <a:off x="1200728" y="2733964"/>
            <a:ext cx="1228436" cy="9975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50433" y="348158"/>
            <a:ext cx="3870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+mj-lt"/>
              </a:rPr>
              <a:t>Law Court</a:t>
            </a:r>
            <a:endParaRPr lang="en-GB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5260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818" y="298938"/>
            <a:ext cx="647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Allotment Machine Reconstruction</a:t>
            </a:r>
            <a:endParaRPr lang="en-GB" sz="2400" dirty="0"/>
          </a:p>
        </p:txBody>
      </p:sp>
      <p:pic>
        <p:nvPicPr>
          <p:cNvPr id="5" name="Picture 6" descr="Image result for allotment machine reconstruc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613" y="2453742"/>
            <a:ext cx="5732202" cy="383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50612" y="1671843"/>
            <a:ext cx="5842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Part of an Ancient Allotment Machine</a:t>
            </a:r>
            <a:endParaRPr lang="en-GB" sz="2400" dirty="0"/>
          </a:p>
        </p:txBody>
      </p:sp>
      <p:pic>
        <p:nvPicPr>
          <p:cNvPr id="7" name="Picture 4" descr="Image result for allotment machine reconstru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81" y="776097"/>
            <a:ext cx="4775201" cy="613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228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112</Words>
  <Application>Microsoft Office PowerPoint</Application>
  <PresentationFormat>Widescreen</PresentationFormat>
  <Paragraphs>31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Newcastle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Waite</dc:creator>
  <cp:lastModifiedBy>Sally Waite</cp:lastModifiedBy>
  <cp:revision>13</cp:revision>
  <dcterms:created xsi:type="dcterms:W3CDTF">2019-08-22T18:23:53Z</dcterms:created>
  <dcterms:modified xsi:type="dcterms:W3CDTF">2019-11-27T14:09:03Z</dcterms:modified>
</cp:coreProperties>
</file>